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0" r:id="rId4"/>
    <p:sldId id="261" r:id="rId5"/>
    <p:sldId id="262" r:id="rId6"/>
    <p:sldId id="263" r:id="rId7"/>
    <p:sldId id="265" r:id="rId8"/>
    <p:sldId id="266" r:id="rId9"/>
    <p:sldId id="270" r:id="rId10"/>
    <p:sldId id="269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747"/>
    <a:srgbClr val="FDD5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140C7-4ED3-49DB-BDE4-E39FF850E479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E3213-08ED-4382-9FCD-57A5C56F71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437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502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08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51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5811838"/>
            <a:ext cx="2743200" cy="365125"/>
          </a:xfrm>
        </p:spPr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7734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62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567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34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301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7089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28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72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C4C9C-7D81-4E2B-874A-4A8232C64EB4}" type="datetimeFigureOut">
              <a:rPr lang="ko-KR" altLang="en-US" smtClean="0"/>
              <a:t>2019-02-15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4DC89-7222-4A6C-9F07-92B8F83CFB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36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/>
        </p:nvSpPr>
        <p:spPr>
          <a:xfrm>
            <a:off x="1557252" y="2851265"/>
            <a:ext cx="9144000" cy="6586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다중 객체 중 특정 객체 인식</a:t>
            </a:r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/</a:t>
            </a:r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분류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부제목 2"/>
          <p:cNvSpPr>
            <a:spLocks noGrp="1"/>
          </p:cNvSpPr>
          <p:nvPr/>
        </p:nvSpPr>
        <p:spPr>
          <a:xfrm>
            <a:off x="4822079" y="3526589"/>
            <a:ext cx="4946071" cy="397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한국전자통신연구원</a:t>
            </a:r>
            <a:r>
              <a:rPr lang="en-US" altLang="ko-KR" sz="18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800" b="1" dirty="0" smtClean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동계 연구 연수생 이태경</a:t>
            </a:r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3252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93728" y="5854468"/>
            <a:ext cx="2743200" cy="365125"/>
          </a:xfrm>
        </p:spPr>
        <p:txBody>
          <a:bodyPr/>
          <a:lstStyle/>
          <a:p>
            <a:fld id="{F250CDDE-5EA6-464C-A861-DFA98DEFE3C3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715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734097" y="3087217"/>
            <a:ext cx="2723806" cy="683565"/>
          </a:xfrm>
        </p:spPr>
        <p:txBody>
          <a:bodyPr>
            <a:normAutofit/>
          </a:bodyPr>
          <a:lstStyle/>
          <a:p>
            <a:r>
              <a:rPr lang="ko-KR" altLang="en-US" sz="36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101841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1737" y="1311490"/>
            <a:ext cx="2399608" cy="1325563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 차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91737" y="2554563"/>
            <a:ext cx="5433754" cy="1326201"/>
          </a:xfrm>
        </p:spPr>
        <p:txBody>
          <a:bodyPr>
            <a:normAutofit/>
          </a:bodyPr>
          <a:lstStyle/>
          <a:p>
            <a:r>
              <a:rPr lang="en-US" altLang="ko-KR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Face Detection Model + </a:t>
            </a:r>
            <a:r>
              <a:rPr lang="en-US" altLang="ko-KR" sz="1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Facenet</a:t>
            </a:r>
            <a:r>
              <a:rPr lang="en-US" altLang="ko-KR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 Model</a:t>
            </a:r>
          </a:p>
          <a:p>
            <a:r>
              <a:rPr lang="en-US" altLang="ko-KR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Face Classification </a:t>
            </a:r>
            <a:r>
              <a:rPr lang="ko-KR" alt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알고리즘</a:t>
            </a:r>
            <a:endParaRPr lang="en-US" altLang="ko-KR" sz="18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  <a:cs typeface="함초롬돋움" panose="020B0604000101010101" pitchFamily="50" charset="-127"/>
            </a:endParaRPr>
          </a:p>
          <a:p>
            <a:r>
              <a:rPr lang="ko-KR" alt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  <a:cs typeface="함초롬돋움" panose="020B0604000101010101" pitchFamily="50" charset="-127"/>
              </a:rPr>
              <a:t>향후 일정</a:t>
            </a:r>
            <a:endParaRPr lang="en-US" altLang="ko-KR" sz="1800" dirty="0" smtClean="0">
              <a:solidFill>
                <a:schemeClr val="tx1">
                  <a:lumMod val="95000"/>
                  <a:lumOff val="5000"/>
                </a:schemeClr>
              </a:solidFill>
              <a:latin typeface="+mn-ea"/>
              <a:cs typeface="함초롬돋움" panose="020B0604000101010101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97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r>
              <a:rPr lang="en-US" altLang="ko-KR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Detection + </a:t>
            </a:r>
            <a:r>
              <a:rPr lang="en-US" altLang="ko-KR" sz="18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Facenet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792478" y="1758790"/>
            <a:ext cx="10616980" cy="817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2000" b="1" dirty="0" smtClean="0">
                <a:cs typeface="함초롬돋움" panose="020B0604000101010101" pitchFamily="50" charset="-127"/>
              </a:rPr>
              <a:t>Face Detection </a:t>
            </a:r>
            <a:r>
              <a:rPr lang="ko-KR" altLang="en-US" sz="2000" dirty="0" smtClean="0">
                <a:cs typeface="함초롬돋움" panose="020B0604000101010101" pitchFamily="50" charset="-127"/>
              </a:rPr>
              <a:t>모델과</a:t>
            </a:r>
            <a:r>
              <a:rPr lang="en-US" altLang="ko-KR" sz="2000" dirty="0">
                <a:cs typeface="함초롬돋움" panose="020B0604000101010101" pitchFamily="50" charset="-127"/>
              </a:rPr>
              <a:t> </a:t>
            </a:r>
            <a:r>
              <a:rPr lang="en-US" altLang="ko-KR" sz="2000" b="1" dirty="0" err="1" smtClean="0">
                <a:cs typeface="함초롬돋움" panose="020B0604000101010101" pitchFamily="50" charset="-127"/>
              </a:rPr>
              <a:t>facenet</a:t>
            </a:r>
            <a:r>
              <a:rPr lang="en-US" altLang="ko-KR" sz="2000" dirty="0">
                <a:cs typeface="함초롬돋움" panose="020B0604000101010101" pitchFamily="50" charset="-127"/>
              </a:rPr>
              <a:t> </a:t>
            </a:r>
            <a:r>
              <a:rPr lang="ko-KR" altLang="en-US" sz="2000" dirty="0" smtClean="0">
                <a:cs typeface="함초롬돋움" panose="020B0604000101010101" pitchFamily="50" charset="-127"/>
              </a:rPr>
              <a:t>모델 동시 적용</a:t>
            </a:r>
            <a:endParaRPr lang="en-US" altLang="ko-KR" sz="2400" dirty="0" smtClean="0">
              <a:cs typeface="함초롬돋움" panose="020B0604000101010101" pitchFamily="50" charset="-127"/>
            </a:endParaRP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74" y="2469046"/>
            <a:ext cx="4855616" cy="275134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7" name="TextBox 46"/>
          <p:cNvSpPr txBox="1"/>
          <p:nvPr/>
        </p:nvSpPr>
        <p:spPr>
          <a:xfrm>
            <a:off x="2470968" y="5281536"/>
            <a:ext cx="1731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Face Detection</a:t>
            </a:r>
            <a:endParaRPr lang="ko-KR" altLang="en-US" dirty="0"/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5764590" y="3880976"/>
            <a:ext cx="626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그룹 52"/>
          <p:cNvGrpSpPr/>
          <p:nvPr/>
        </p:nvGrpSpPr>
        <p:grpSpPr>
          <a:xfrm>
            <a:off x="6646113" y="2339079"/>
            <a:ext cx="3625099" cy="2963383"/>
            <a:chOff x="6554672" y="2037156"/>
            <a:chExt cx="4137729" cy="3424744"/>
          </a:xfrm>
        </p:grpSpPr>
        <p:pic>
          <p:nvPicPr>
            <p:cNvPr id="49" name="그림 4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54672" y="2037156"/>
              <a:ext cx="2893317" cy="1861346"/>
            </a:xfrm>
            <a:prstGeom prst="rect">
              <a:avLst/>
            </a:prstGeom>
            <a:ln>
              <a:solidFill>
                <a:srgbClr val="002060"/>
              </a:solidFill>
            </a:ln>
          </p:spPr>
        </p:pic>
        <p:pic>
          <p:nvPicPr>
            <p:cNvPr id="50" name="그림 4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75326" y="2413202"/>
              <a:ext cx="2883569" cy="232287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52" name="그림 5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9034" y="2809301"/>
              <a:ext cx="2732425" cy="2391839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51" name="그림 5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23336" y="3143605"/>
              <a:ext cx="2769065" cy="231829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</p:grpSp>
      <p:sp>
        <p:nvSpPr>
          <p:cNvPr id="54" name="TextBox 53"/>
          <p:cNvSpPr txBox="1"/>
          <p:nvPr/>
        </p:nvSpPr>
        <p:spPr>
          <a:xfrm>
            <a:off x="7455954" y="5332547"/>
            <a:ext cx="2117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Embedding Vector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6465762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단순 거리 비교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792478" y="1758790"/>
            <a:ext cx="10616980" cy="817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800" dirty="0" smtClean="0">
                <a:cs typeface="함초롬돋움" panose="020B0604000101010101" pitchFamily="50" charset="-127"/>
              </a:rPr>
              <a:t>One shot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에서</a:t>
            </a:r>
            <a:r>
              <a:rPr lang="en-US" altLang="ko-KR" sz="1800" dirty="0" smtClean="0">
                <a:cs typeface="함초롬돋움" panose="020B0604000101010101" pitchFamily="50" charset="-127"/>
              </a:rPr>
              <a:t>, 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이전 </a:t>
            </a:r>
            <a:r>
              <a:rPr lang="en-US" altLang="ko-KR" sz="18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과 현재 </a:t>
            </a:r>
            <a:r>
              <a:rPr lang="en-US" altLang="ko-KR" sz="18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의 </a:t>
            </a:r>
            <a:r>
              <a:rPr lang="en-US" altLang="ko-KR" sz="1800" dirty="0" smtClean="0">
                <a:cs typeface="함초롬돋움" panose="020B0604000101010101" pitchFamily="50" charset="-127"/>
              </a:rPr>
              <a:t>embedding vector 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간의 </a:t>
            </a:r>
            <a:endParaRPr lang="en-US" altLang="ko-KR" sz="1800" dirty="0" smtClean="0">
              <a:cs typeface="함초롬돋움" panose="020B0604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800" b="1" dirty="0" smtClean="0">
                <a:cs typeface="함초롬돋움" panose="020B0604000101010101" pitchFamily="50" charset="-127"/>
              </a:rPr>
              <a:t>단순 거리 비교로 </a:t>
            </a:r>
            <a:r>
              <a:rPr lang="ko-KR" altLang="en-US" sz="1800" dirty="0" smtClean="0">
                <a:cs typeface="함초롬돋움" panose="020B0604000101010101" pitchFamily="50" charset="-127"/>
              </a:rPr>
              <a:t>얼굴을 분류</a:t>
            </a:r>
            <a:endParaRPr lang="en-US" altLang="ko-KR" sz="1800" dirty="0" smtClean="0">
              <a:cs typeface="함초롬돋움" panose="020B0604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2000" dirty="0" smtClean="0">
              <a:cs typeface="함초롬돋움" panose="020B0604000101010101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75522" y="5110074"/>
            <a:ext cx="21130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Pre frame embedding Vectors</a:t>
            </a:r>
            <a:endParaRPr lang="ko-KR" altLang="en-US" sz="1100" dirty="0"/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3556000" y="4260394"/>
            <a:ext cx="626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273638" y="5127317"/>
            <a:ext cx="23823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Current frame Embedding Vectors</a:t>
            </a:r>
            <a:endParaRPr lang="ko-KR" alt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7999998" y="3475938"/>
            <a:ext cx="3944644" cy="7386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이전 </a:t>
            </a:r>
            <a:r>
              <a:rPr lang="en-US" altLang="ko-KR" sz="1400" dirty="0" smtClean="0"/>
              <a:t>frame</a:t>
            </a:r>
            <a:r>
              <a:rPr lang="ko-KR" altLang="en-US" sz="1400" dirty="0" smtClean="0"/>
              <a:t>의 </a:t>
            </a:r>
            <a:r>
              <a:rPr lang="en-US" altLang="ko-KR" sz="1400" dirty="0" smtClean="0"/>
              <a:t>embedding vector</a:t>
            </a:r>
            <a:r>
              <a:rPr lang="ko-KR" altLang="en-US" sz="1400" dirty="0" smtClean="0"/>
              <a:t>와 </a:t>
            </a:r>
            <a:endParaRPr lang="en-US" altLang="ko-KR" sz="1400" dirty="0" smtClean="0"/>
          </a:p>
          <a:p>
            <a:r>
              <a:rPr lang="ko-KR" altLang="en-US" sz="1400" dirty="0" smtClean="0"/>
              <a:t>현재 </a:t>
            </a:r>
            <a:r>
              <a:rPr lang="en-US" altLang="ko-KR" sz="1400" dirty="0" smtClean="0"/>
              <a:t>frame</a:t>
            </a:r>
            <a:r>
              <a:rPr lang="ko-KR" altLang="en-US" sz="1400" dirty="0" smtClean="0"/>
              <a:t>의 </a:t>
            </a:r>
            <a:r>
              <a:rPr lang="en-US" altLang="ko-KR" sz="1400" dirty="0" smtClean="0"/>
              <a:t>embedding vector </a:t>
            </a:r>
            <a:r>
              <a:rPr lang="ko-KR" altLang="en-US" sz="1400" dirty="0" smtClean="0"/>
              <a:t>간의 거리가 </a:t>
            </a:r>
            <a:endParaRPr lang="en-US" altLang="ko-KR" sz="1400" dirty="0" smtClean="0"/>
          </a:p>
          <a:p>
            <a:r>
              <a:rPr lang="ko-KR" altLang="en-US" sz="1400" dirty="0" smtClean="0"/>
              <a:t>최소가 되는 </a:t>
            </a:r>
            <a:r>
              <a:rPr lang="en-US" altLang="ko-KR" sz="1400" dirty="0" smtClean="0"/>
              <a:t>face</a:t>
            </a:r>
            <a:r>
              <a:rPr lang="ko-KR" altLang="en-US" sz="1400" dirty="0" smtClean="0"/>
              <a:t>를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그룹화</a:t>
            </a:r>
            <a:endParaRPr lang="ko-KR" altLang="en-US" sz="1400" dirty="0"/>
          </a:p>
        </p:txBody>
      </p:sp>
      <p:sp>
        <p:nvSpPr>
          <p:cNvPr id="75" name="TextBox 74"/>
          <p:cNvSpPr txBox="1"/>
          <p:nvPr/>
        </p:nvSpPr>
        <p:spPr>
          <a:xfrm>
            <a:off x="6224536" y="5622155"/>
            <a:ext cx="18902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/>
              <a:t>Embedding Vector Groups</a:t>
            </a:r>
            <a:endParaRPr lang="ko-KR" altLang="en-US" sz="1100" dirty="0"/>
          </a:p>
        </p:txBody>
      </p:sp>
      <p:grpSp>
        <p:nvGrpSpPr>
          <p:cNvPr id="80" name="그룹 79"/>
          <p:cNvGrpSpPr/>
          <p:nvPr/>
        </p:nvGrpSpPr>
        <p:grpSpPr>
          <a:xfrm>
            <a:off x="983403" y="2315983"/>
            <a:ext cx="6947335" cy="3224190"/>
            <a:chOff x="484808" y="2441324"/>
            <a:chExt cx="6947335" cy="3224190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990368" y="2877627"/>
              <a:ext cx="840140" cy="486053"/>
            </a:xfrm>
            <a:prstGeom prst="rect">
              <a:avLst/>
            </a:prstGeom>
            <a:ln>
              <a:solidFill>
                <a:srgbClr val="002060"/>
              </a:solidFill>
            </a:ln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982887" y="3477791"/>
              <a:ext cx="849298" cy="473441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V="1">
              <a:off x="981210" y="4055585"/>
              <a:ext cx="849298" cy="483901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V="1">
              <a:off x="981210" y="4665555"/>
              <a:ext cx="849298" cy="473831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grpSp>
          <p:nvGrpSpPr>
            <p:cNvPr id="21" name="그룹 20"/>
            <p:cNvGrpSpPr/>
            <p:nvPr/>
          </p:nvGrpSpPr>
          <p:grpSpPr>
            <a:xfrm>
              <a:off x="2572040" y="3031587"/>
              <a:ext cx="2594184" cy="2047996"/>
              <a:chOff x="6511001" y="1866320"/>
              <a:chExt cx="4181400" cy="3669124"/>
            </a:xfrm>
          </p:grpSpPr>
          <p:pic>
            <p:nvPicPr>
              <p:cNvPr id="23" name="그림 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1001" y="1866320"/>
                <a:ext cx="2883569" cy="2322876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34043" y="2320631"/>
                <a:ext cx="2893317" cy="2248391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25" name="그림 2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0436" y="2768890"/>
                <a:ext cx="2769066" cy="2318295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24" name="그림 23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9976" y="3143605"/>
                <a:ext cx="2732425" cy="239183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  <p:cxnSp>
          <p:nvCxnSpPr>
            <p:cNvPr id="29" name="직선 화살표 연결선 28"/>
            <p:cNvCxnSpPr/>
            <p:nvPr/>
          </p:nvCxnSpPr>
          <p:spPr>
            <a:xfrm>
              <a:off x="1917334" y="4049759"/>
              <a:ext cx="583032" cy="58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2" name="그룹 41"/>
            <p:cNvGrpSpPr/>
            <p:nvPr/>
          </p:nvGrpSpPr>
          <p:grpSpPr>
            <a:xfrm>
              <a:off x="5757618" y="2441324"/>
              <a:ext cx="1534673" cy="673680"/>
              <a:chOff x="6511001" y="1866320"/>
              <a:chExt cx="4181400" cy="3669124"/>
            </a:xfrm>
          </p:grpSpPr>
          <p:pic>
            <p:nvPicPr>
              <p:cNvPr id="43" name="그림 4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1001" y="1866320"/>
                <a:ext cx="2883569" cy="2322876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44" name="그림 4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34043" y="2320631"/>
                <a:ext cx="2893317" cy="2248391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45" name="그림 4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0436" y="2768890"/>
                <a:ext cx="2769066" cy="2318295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55" name="그림 5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9976" y="3143605"/>
                <a:ext cx="2732425" cy="239183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  <p:grpSp>
          <p:nvGrpSpPr>
            <p:cNvPr id="56" name="그룹 55"/>
            <p:cNvGrpSpPr/>
            <p:nvPr/>
          </p:nvGrpSpPr>
          <p:grpSpPr>
            <a:xfrm>
              <a:off x="5897470" y="4991834"/>
              <a:ext cx="1534673" cy="673680"/>
              <a:chOff x="6511001" y="1866320"/>
              <a:chExt cx="4181400" cy="3669124"/>
            </a:xfrm>
          </p:grpSpPr>
          <p:pic>
            <p:nvPicPr>
              <p:cNvPr id="57" name="그림 5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1001" y="1866320"/>
                <a:ext cx="2883569" cy="2322876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58" name="그림 5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34043" y="2320631"/>
                <a:ext cx="2893317" cy="2248391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59" name="그림 5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0436" y="2768890"/>
                <a:ext cx="2769066" cy="2318295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60" name="그림 5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9976" y="3143605"/>
                <a:ext cx="2732425" cy="239183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  <p:grpSp>
          <p:nvGrpSpPr>
            <p:cNvPr id="61" name="그룹 60"/>
            <p:cNvGrpSpPr/>
            <p:nvPr/>
          </p:nvGrpSpPr>
          <p:grpSpPr>
            <a:xfrm>
              <a:off x="5783307" y="3296931"/>
              <a:ext cx="1534673" cy="673680"/>
              <a:chOff x="6511001" y="1866320"/>
              <a:chExt cx="4181400" cy="3669124"/>
            </a:xfrm>
          </p:grpSpPr>
          <p:pic>
            <p:nvPicPr>
              <p:cNvPr id="62" name="그림 6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1001" y="1866320"/>
                <a:ext cx="2883569" cy="2322876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63" name="그림 6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34043" y="2320631"/>
                <a:ext cx="2893317" cy="2248391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64" name="그림 6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0436" y="2768890"/>
                <a:ext cx="2769066" cy="2318295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65" name="그림 6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9976" y="3143605"/>
                <a:ext cx="2732425" cy="239183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  <p:grpSp>
          <p:nvGrpSpPr>
            <p:cNvPr id="66" name="그룹 65"/>
            <p:cNvGrpSpPr/>
            <p:nvPr/>
          </p:nvGrpSpPr>
          <p:grpSpPr>
            <a:xfrm>
              <a:off x="5868924" y="4155912"/>
              <a:ext cx="1534673" cy="673680"/>
              <a:chOff x="6511001" y="1866320"/>
              <a:chExt cx="4181400" cy="3669124"/>
            </a:xfrm>
          </p:grpSpPr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11001" y="1866320"/>
                <a:ext cx="2883569" cy="2322876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68" name="그림 6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34043" y="2320631"/>
                <a:ext cx="2893317" cy="2248391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  <p:pic>
            <p:nvPicPr>
              <p:cNvPr id="69" name="그림 6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0436" y="2768890"/>
                <a:ext cx="2769066" cy="2318295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70" name="그림 6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9976" y="3143605"/>
                <a:ext cx="2732425" cy="2391839"/>
              </a:xfrm>
              <a:prstGeom prst="rect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</p:pic>
        </p:grpSp>
        <p:cxnSp>
          <p:nvCxnSpPr>
            <p:cNvPr id="71" name="직선 화살표 연결선 70"/>
            <p:cNvCxnSpPr>
              <a:stCxn id="24" idx="3"/>
              <a:endCxn id="43" idx="1"/>
            </p:cNvCxnSpPr>
            <p:nvPr/>
          </p:nvCxnSpPr>
          <p:spPr>
            <a:xfrm flipV="1">
              <a:off x="5166224" y="2654573"/>
              <a:ext cx="591394" cy="17574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직선 화살표 연결선 71"/>
            <p:cNvCxnSpPr>
              <a:stCxn id="24" idx="3"/>
              <a:endCxn id="62" idx="1"/>
            </p:cNvCxnSpPr>
            <p:nvPr/>
          </p:nvCxnSpPr>
          <p:spPr>
            <a:xfrm flipV="1">
              <a:off x="5166224" y="3510180"/>
              <a:ext cx="617083" cy="9018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직선 화살표 연결선 72"/>
            <p:cNvCxnSpPr>
              <a:stCxn id="24" idx="3"/>
              <a:endCxn id="67" idx="1"/>
            </p:cNvCxnSpPr>
            <p:nvPr/>
          </p:nvCxnSpPr>
          <p:spPr>
            <a:xfrm flipV="1">
              <a:off x="5166224" y="4369161"/>
              <a:ext cx="702700" cy="428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직선 화살표 연결선 73"/>
            <p:cNvCxnSpPr>
              <a:stCxn id="24" idx="3"/>
              <a:endCxn id="57" idx="1"/>
            </p:cNvCxnSpPr>
            <p:nvPr/>
          </p:nvCxnSpPr>
          <p:spPr>
            <a:xfrm>
              <a:off x="5166224" y="4412057"/>
              <a:ext cx="731246" cy="7930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4808" y="2877628"/>
              <a:ext cx="409575" cy="484826"/>
            </a:xfrm>
            <a:prstGeom prst="rect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</p:pic>
        <p:pic>
          <p:nvPicPr>
            <p:cNvPr id="77" name="그림 7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7198" y="3463213"/>
              <a:ext cx="407185" cy="488020"/>
            </a:xfrm>
            <a:prstGeom prst="rect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</p:pic>
        <p:pic>
          <p:nvPicPr>
            <p:cNvPr id="78" name="그림 7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4808" y="4049759"/>
              <a:ext cx="409576" cy="489727"/>
            </a:xfrm>
            <a:prstGeom prst="rect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  <p:pic>
          <p:nvPicPr>
            <p:cNvPr id="79" name="그림 7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4808" y="4652150"/>
              <a:ext cx="409575" cy="487236"/>
            </a:xfrm>
            <a:prstGeom prst="rect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778061566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단순 거리 비교 문제점</a:t>
            </a:r>
            <a:r>
              <a:rPr lang="en-US" altLang="ko-KR" sz="2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792478" y="1844034"/>
            <a:ext cx="10616980" cy="1271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600" dirty="0" smtClean="0">
                <a:cs typeface="함초롬돋움" panose="020B0604000101010101" pitchFamily="50" charset="-127"/>
              </a:rPr>
              <a:t>-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이전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얼굴 수와 현재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얼굴 수가 다를 경우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(1:1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대응 안됨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,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예외상황마다 처리 필요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600" dirty="0" smtClean="0">
                <a:cs typeface="함초롬돋움" panose="020B0604000101010101" pitchFamily="50" charset="-127"/>
              </a:rPr>
              <a:t>-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현재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</a:t>
            </a:r>
            <a:r>
              <a:rPr lang="en-US" altLang="ko-KR" sz="1600" dirty="0" err="1" smtClean="0">
                <a:cs typeface="함초롬돋움" panose="020B0604000101010101" pitchFamily="50" charset="-127"/>
              </a:rPr>
              <a:t>FaceA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와 이전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</a:t>
            </a:r>
            <a:r>
              <a:rPr lang="en-US" altLang="ko-KR" sz="1600" dirty="0" err="1" smtClean="0">
                <a:cs typeface="함초롬돋움" panose="020B0604000101010101" pitchFamily="50" charset="-127"/>
              </a:rPr>
              <a:t>FaceA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간의 거리가 최소이고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,</a:t>
            </a:r>
          </a:p>
          <a:p>
            <a:pPr marL="0" indent="0">
              <a:buNone/>
            </a:pPr>
            <a:r>
              <a:rPr lang="en-US" altLang="ko-KR" sz="1600" dirty="0" smtClean="0">
                <a:cs typeface="함초롬돋움" panose="020B0604000101010101" pitchFamily="50" charset="-127"/>
              </a:rPr>
              <a:t>  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현재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</a:t>
            </a:r>
            <a:r>
              <a:rPr lang="en-US" altLang="ko-KR" sz="1600" dirty="0" err="1" smtClean="0">
                <a:cs typeface="함초롬돋움" panose="020B0604000101010101" pitchFamily="50" charset="-127"/>
              </a:rPr>
              <a:t>FaceB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와 이전 </a:t>
            </a:r>
            <a:r>
              <a:rPr lang="en-US" altLang="ko-KR" sz="1600" dirty="0" smtClean="0">
                <a:cs typeface="함초롬돋움" panose="020B0604000101010101" pitchFamily="50" charset="-127"/>
              </a:rPr>
              <a:t>Frame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의 </a:t>
            </a:r>
            <a:r>
              <a:rPr lang="en-US" altLang="ko-KR" sz="1600" dirty="0" err="1" smtClean="0">
                <a:cs typeface="함초롬돋움" panose="020B0604000101010101" pitchFamily="50" charset="-127"/>
              </a:rPr>
              <a:t>FaceA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간의 거리도 최소일 경우 둘다 같은 </a:t>
            </a:r>
            <a:r>
              <a:rPr lang="en-US" altLang="ko-KR" sz="1600" dirty="0" err="1" smtClean="0">
                <a:cs typeface="함초롬돋움" panose="020B0604000101010101" pitchFamily="50" charset="-127"/>
              </a:rPr>
              <a:t>FaceA</a:t>
            </a:r>
            <a:r>
              <a:rPr lang="ko-KR" altLang="en-US" sz="1600" dirty="0" smtClean="0">
                <a:cs typeface="함초롬돋움" panose="020B0604000101010101" pitchFamily="50" charset="-127"/>
              </a:rPr>
              <a:t>로 판별</a:t>
            </a:r>
            <a:endParaRPr lang="en-US" altLang="ko-KR" sz="1600" dirty="0" smtClean="0">
              <a:cs typeface="함초롬돋움" panose="020B0604000101010101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cs typeface="함초롬돋움" panose="020B0604000101010101" pitchFamily="50" charset="-127"/>
            </a:endParaRPr>
          </a:p>
          <a:p>
            <a:pPr marL="0" indent="0">
              <a:buNone/>
            </a:pPr>
            <a:endParaRPr lang="en-US" altLang="ko-KR" sz="1600" dirty="0" smtClean="0">
              <a:cs typeface="함초롬돋움" panose="020B0604000101010101" pitchFamily="50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600" dirty="0" smtClean="0">
              <a:cs typeface="함초롬돋움" panose="020B0604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04" y="3138287"/>
            <a:ext cx="4722283" cy="26971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5946371" y="5182888"/>
            <a:ext cx="4435300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다른 </a:t>
            </a:r>
            <a:r>
              <a:rPr lang="en-US" altLang="ko-KR" sz="1200" dirty="0" smtClean="0"/>
              <a:t>face</a:t>
            </a:r>
            <a:r>
              <a:rPr lang="ko-KR" altLang="en-US" sz="1200" dirty="0" smtClean="0"/>
              <a:t>임에도 불구하고 </a:t>
            </a:r>
            <a:r>
              <a:rPr lang="en-US" altLang="ko-KR" sz="1200" dirty="0" smtClean="0"/>
              <a:t>embedding vector</a:t>
            </a:r>
            <a:r>
              <a:rPr lang="ko-KR" altLang="en-US" sz="1200" dirty="0" smtClean="0"/>
              <a:t>간의 단순 거리 비교로 그룹화 했을 경우</a:t>
            </a:r>
            <a:r>
              <a:rPr lang="en-US" altLang="ko-KR" sz="1200" dirty="0" smtClean="0"/>
              <a:t>,</a:t>
            </a:r>
          </a:p>
          <a:p>
            <a:r>
              <a:rPr lang="ko-KR" altLang="en-US" sz="1200" dirty="0" smtClean="0"/>
              <a:t>제대로 구별해 내지 못함</a:t>
            </a:r>
            <a:endParaRPr lang="ko-KR" altLang="en-US" sz="1200" dirty="0"/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630160"/>
              </p:ext>
            </p:extLst>
          </p:nvPr>
        </p:nvGraphicFramePr>
        <p:xfrm>
          <a:off x="5946371" y="3170558"/>
          <a:ext cx="4435300" cy="1890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060">
                  <a:extLst>
                    <a:ext uri="{9D8B030D-6E8A-4147-A177-3AD203B41FA5}">
                      <a16:colId xmlns:a16="http://schemas.microsoft.com/office/drawing/2014/main" val="34826301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235738586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58265247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702544740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916836650"/>
                    </a:ext>
                  </a:extLst>
                </a:gridCol>
              </a:tblGrid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face/group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A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B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C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D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016812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A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309916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B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747403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</a:t>
                      </a:r>
                      <a:r>
                        <a:rPr lang="en-US" altLang="ko-KR" sz="1050" b="1" baseline="0" dirty="0" smtClean="0">
                          <a:solidFill>
                            <a:schemeClr val="tx1"/>
                          </a:solidFill>
                        </a:rPr>
                        <a:t> C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908980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D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89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74963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917381"/>
              </p:ext>
            </p:extLst>
          </p:nvPr>
        </p:nvGraphicFramePr>
        <p:xfrm>
          <a:off x="1091739" y="3596090"/>
          <a:ext cx="4435300" cy="1872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060">
                  <a:extLst>
                    <a:ext uri="{9D8B030D-6E8A-4147-A177-3AD203B41FA5}">
                      <a16:colId xmlns:a16="http://schemas.microsoft.com/office/drawing/2014/main" val="34826301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235738586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58265247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702544740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916836650"/>
                    </a:ext>
                  </a:extLst>
                </a:gridCol>
              </a:tblGrid>
              <a:tr h="3601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face/group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A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B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C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D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016812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A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309916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B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747403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</a:t>
                      </a:r>
                      <a:r>
                        <a:rPr lang="en-US" altLang="ko-KR" sz="1050" b="1" baseline="0" dirty="0" smtClean="0">
                          <a:solidFill>
                            <a:schemeClr val="tx1"/>
                          </a:solidFill>
                        </a:rPr>
                        <a:t> C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908980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D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89394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365593"/>
              </p:ext>
            </p:extLst>
          </p:nvPr>
        </p:nvGraphicFramePr>
        <p:xfrm>
          <a:off x="6176356" y="3596090"/>
          <a:ext cx="4435300" cy="1872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7060">
                  <a:extLst>
                    <a:ext uri="{9D8B030D-6E8A-4147-A177-3AD203B41FA5}">
                      <a16:colId xmlns:a16="http://schemas.microsoft.com/office/drawing/2014/main" val="34826301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235738586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582652473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702544740"/>
                    </a:ext>
                  </a:extLst>
                </a:gridCol>
                <a:gridCol w="887060">
                  <a:extLst>
                    <a:ext uri="{9D8B030D-6E8A-4147-A177-3AD203B41FA5}">
                      <a16:colId xmlns:a16="http://schemas.microsoft.com/office/drawing/2014/main" val="916836650"/>
                    </a:ext>
                  </a:extLst>
                </a:gridCol>
              </a:tblGrid>
              <a:tr h="3601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face/group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A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B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C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Group D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9016812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A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474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6309916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B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747403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</a:t>
                      </a:r>
                      <a:r>
                        <a:rPr lang="en-US" altLang="ko-KR" sz="1050" b="1" baseline="0" dirty="0" smtClean="0">
                          <a:solidFill>
                            <a:schemeClr val="tx1"/>
                          </a:solidFill>
                        </a:rPr>
                        <a:t> C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0.87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1.4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908980"/>
                  </a:ext>
                </a:extLst>
              </a:tr>
              <a:tr h="37815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 smtClean="0">
                          <a:solidFill>
                            <a:schemeClr val="tx1"/>
                          </a:solidFill>
                        </a:rPr>
                        <a:t>Face D</a:t>
                      </a:r>
                      <a:endParaRPr lang="ko-KR" altLang="en-US" sz="105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0.68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 smtClean="0">
                          <a:solidFill>
                            <a:schemeClr val="tx1"/>
                          </a:solidFill>
                        </a:rPr>
                        <a:t>0.95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189394"/>
                  </a:ext>
                </a:extLst>
              </a:tr>
            </a:tbl>
          </a:graphicData>
        </a:graphic>
      </p:graphicFrame>
      <p:cxnSp>
        <p:nvCxnSpPr>
          <p:cNvPr id="5" name="직선 화살표 연결선 4"/>
          <p:cNvCxnSpPr/>
          <p:nvPr/>
        </p:nvCxnSpPr>
        <p:spPr>
          <a:xfrm>
            <a:off x="5527039" y="4565792"/>
            <a:ext cx="649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92478" y="1693428"/>
            <a:ext cx="82972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정확도를 높이기 위해서는</a:t>
            </a:r>
            <a:r>
              <a:rPr lang="en-US" altLang="ko-KR" dirty="0"/>
              <a:t> </a:t>
            </a:r>
            <a:r>
              <a:rPr lang="ko-KR" altLang="en-US" dirty="0" smtClean="0"/>
              <a:t>단순히 </a:t>
            </a:r>
            <a:r>
              <a:rPr lang="en-US" altLang="ko-KR" dirty="0" smtClean="0"/>
              <a:t>embedding vector</a:t>
            </a:r>
            <a:r>
              <a:rPr lang="ko-KR" altLang="en-US" dirty="0" smtClean="0"/>
              <a:t>간의 거리가 최소가 되는 </a:t>
            </a:r>
            <a:endParaRPr lang="en-US" altLang="ko-KR" dirty="0" smtClean="0"/>
          </a:p>
          <a:p>
            <a:r>
              <a:rPr lang="en-US" altLang="ko-KR" dirty="0" smtClean="0"/>
              <a:t>Group</a:t>
            </a:r>
            <a:r>
              <a:rPr lang="ko-KR" altLang="en-US" dirty="0" smtClean="0"/>
              <a:t>을 택할 것이 아니라</a:t>
            </a:r>
            <a:r>
              <a:rPr lang="en-US" altLang="ko-KR" dirty="0"/>
              <a:t> </a:t>
            </a:r>
            <a:r>
              <a:rPr lang="ko-KR" altLang="en-US" dirty="0" smtClean="0"/>
              <a:t>다양한 조건을 고려해야한다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sz="1600" dirty="0" smtClean="0"/>
              <a:t>한 </a:t>
            </a:r>
            <a:r>
              <a:rPr lang="en-US" altLang="ko-KR" sz="1600" dirty="0" smtClean="0"/>
              <a:t>Frame</a:t>
            </a:r>
            <a:r>
              <a:rPr lang="ko-KR" altLang="en-US" sz="1600" dirty="0" smtClean="0"/>
              <a:t>에서 같은 </a:t>
            </a:r>
            <a:r>
              <a:rPr lang="en-US" altLang="ko-KR" sz="1600" dirty="0" smtClean="0"/>
              <a:t>Face</a:t>
            </a:r>
            <a:r>
              <a:rPr lang="ko-KR" altLang="en-US" sz="1600" dirty="0" smtClean="0"/>
              <a:t>는 둘 이상 나올 수 없다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 smtClean="0"/>
              <a:t>하나의 </a:t>
            </a:r>
            <a:r>
              <a:rPr lang="en-US" altLang="ko-KR" sz="1600" dirty="0" smtClean="0"/>
              <a:t>Face</a:t>
            </a:r>
            <a:r>
              <a:rPr lang="ko-KR" altLang="en-US" sz="1600" dirty="0" smtClean="0"/>
              <a:t>는 반드시 하나의 </a:t>
            </a:r>
            <a:r>
              <a:rPr lang="en-US" altLang="ko-KR" sz="1600" dirty="0" smtClean="0"/>
              <a:t>Group</a:t>
            </a:r>
            <a:r>
              <a:rPr lang="ko-KR" altLang="en-US" sz="1600" dirty="0" smtClean="0"/>
              <a:t>에 속해야 한다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 smtClean="0"/>
              <a:t>Face</a:t>
            </a:r>
            <a:r>
              <a:rPr lang="ko-KR" altLang="en-US" sz="1600" dirty="0" smtClean="0"/>
              <a:t>가 </a:t>
            </a:r>
            <a:r>
              <a:rPr lang="en-US" altLang="ko-KR" sz="1600" dirty="0" smtClean="0"/>
              <a:t>Group</a:t>
            </a:r>
            <a:r>
              <a:rPr lang="ko-KR" altLang="en-US" sz="1600" dirty="0" smtClean="0"/>
              <a:t>을 택할 때는 위 조건을 만족하며 거리가 최소가 되어야 한다</a:t>
            </a:r>
            <a:r>
              <a:rPr lang="en-US" altLang="ko-KR" sz="1600" dirty="0" smtClean="0"/>
              <a:t>.</a:t>
            </a:r>
          </a:p>
          <a:p>
            <a:pPr marL="285750" indent="-285750">
              <a:buFontTx/>
              <a:buChar char="-"/>
            </a:pP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045043" y="5563204"/>
            <a:ext cx="2710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단순 비교 알고리즘으로 선택한 결과</a:t>
            </a:r>
            <a:endParaRPr lang="ko-KR" alt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927251" y="5544278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/>
              <a:t>이상적인 선택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789727788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92478" y="1637608"/>
            <a:ext cx="9118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단순 비교 알고리즘을 조건을 고려한 알고리즘으로 수정 한 후 </a:t>
            </a:r>
            <a:r>
              <a:rPr lang="en-US" altLang="ko-KR" dirty="0" smtClean="0"/>
              <a:t>Face Classification </a:t>
            </a:r>
            <a:r>
              <a:rPr lang="ko-KR" altLang="en-US" dirty="0" smtClean="0"/>
              <a:t>결과</a:t>
            </a:r>
            <a:endParaRPr lang="en-US" altLang="ko-KR" dirty="0" smtClean="0"/>
          </a:p>
        </p:txBody>
      </p:sp>
      <p:pic>
        <p:nvPicPr>
          <p:cNvPr id="19" name="output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6395" y="2184327"/>
            <a:ext cx="6761966" cy="383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819313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r>
              <a:rPr lang="en-US" altLang="ko-KR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향후 계획</a:t>
            </a:r>
            <a:r>
              <a:rPr lang="en-US" altLang="ko-KR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outp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78" y="2518104"/>
            <a:ext cx="5425442" cy="305181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172" y="2544182"/>
            <a:ext cx="3999537" cy="2999653"/>
          </a:xfrm>
          <a:prstGeom prst="rect">
            <a:avLst/>
          </a:prstGeom>
        </p:spPr>
      </p:pic>
      <p:cxnSp>
        <p:nvCxnSpPr>
          <p:cNvPr id="5" name="직선 화살표 연결선 4"/>
          <p:cNvCxnSpPr>
            <a:stCxn id="3" idx="3"/>
            <a:endCxn id="9" idx="1"/>
          </p:cNvCxnSpPr>
          <p:nvPr/>
        </p:nvCxnSpPr>
        <p:spPr>
          <a:xfrm flipV="1">
            <a:off x="6217920" y="4044009"/>
            <a:ext cx="6182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82267" y="5811838"/>
            <a:ext cx="3619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sample01.mp4 (</a:t>
            </a:r>
            <a:r>
              <a:rPr lang="en-US" altLang="ko-KR" sz="1400" dirty="0" err="1" smtClean="0"/>
              <a:t>Kmeans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알고리즘 적용 전</a:t>
            </a:r>
            <a:r>
              <a:rPr lang="en-US" altLang="ko-KR" sz="1400" dirty="0" smtClean="0"/>
              <a:t>)</a:t>
            </a:r>
            <a:endParaRPr lang="ko-KR" alt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7494776" y="5583074"/>
            <a:ext cx="32079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 smtClean="0"/>
              <a:t>Kmeans</a:t>
            </a:r>
            <a:r>
              <a:rPr lang="ko-KR" altLang="en-US" sz="1400" dirty="0" smtClean="0"/>
              <a:t>를 통해 </a:t>
            </a:r>
            <a:r>
              <a:rPr lang="en-US" altLang="ko-KR" sz="1400" dirty="0" smtClean="0"/>
              <a:t>2</a:t>
            </a:r>
            <a:r>
              <a:rPr lang="ko-KR" altLang="en-US" sz="1400" dirty="0" smtClean="0"/>
              <a:t>개의 그룹으로 분류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792478" y="1637341"/>
            <a:ext cx="6048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하나의 </a:t>
            </a:r>
            <a:r>
              <a:rPr lang="en-US" altLang="ko-KR" sz="1600" dirty="0" smtClean="0"/>
              <a:t>Shot </a:t>
            </a:r>
            <a:r>
              <a:rPr lang="ko-KR" altLang="en-US" sz="1600" dirty="0" smtClean="0"/>
              <a:t>에서는 이전 </a:t>
            </a:r>
            <a:r>
              <a:rPr lang="en-US" altLang="ko-KR" sz="1600" dirty="0" smtClean="0"/>
              <a:t>frame</a:t>
            </a:r>
            <a:r>
              <a:rPr lang="ko-KR" altLang="en-US" sz="1600" dirty="0" smtClean="0"/>
              <a:t>과 </a:t>
            </a:r>
            <a:r>
              <a:rPr lang="en-US" altLang="ko-KR" sz="1600" dirty="0" smtClean="0"/>
              <a:t>face</a:t>
            </a:r>
            <a:r>
              <a:rPr lang="ko-KR" altLang="en-US" sz="1600" dirty="0" smtClean="0"/>
              <a:t>의 위치는 거의 비슷하다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600" dirty="0" smtClean="0"/>
              <a:t>따라서 </a:t>
            </a:r>
            <a:r>
              <a:rPr lang="en-US" altLang="ko-KR" sz="1600" dirty="0" err="1" smtClean="0"/>
              <a:t>Kmeans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알고리즘을 이용한 가중치 부여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800751333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2478" y="954043"/>
            <a:ext cx="7818122" cy="683565"/>
          </a:xfrm>
        </p:spPr>
        <p:txBody>
          <a:bodyPr>
            <a:normAutofit/>
          </a:bodyPr>
          <a:lstStyle/>
          <a:p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Face Classification </a:t>
            </a:r>
            <a:r>
              <a:rPr lang="en-US" altLang="ko-KR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향후 계획</a:t>
            </a:r>
            <a:r>
              <a:rPr lang="en-US" altLang="ko-KR" sz="18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r>
              <a:rPr lang="en-US" altLang="ko-KR" sz="36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7D985-B637-4E4B-8A7D-E46A7FAF38C5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0" y="0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450676"/>
            <a:ext cx="12192000" cy="407324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50000">
                <a:schemeClr val="tx1">
                  <a:lumMod val="65000"/>
                  <a:lumOff val="35000"/>
                </a:schemeClr>
              </a:gs>
              <a:gs pos="100000">
                <a:schemeClr val="bg2">
                  <a:lumMod val="2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92478" y="1637341"/>
            <a:ext cx="9182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Face</a:t>
            </a:r>
            <a:r>
              <a:rPr lang="ko-KR" altLang="en-US" sz="1600" dirty="0" smtClean="0"/>
              <a:t>의 </a:t>
            </a:r>
            <a:r>
              <a:rPr lang="en-US" altLang="ko-KR" sz="1600" dirty="0" smtClean="0"/>
              <a:t>center </a:t>
            </a:r>
            <a:r>
              <a:rPr lang="ko-KR" altLang="en-US" sz="1600" dirty="0" smtClean="0"/>
              <a:t>좌표의 방향을 이용한 가중치를 </a:t>
            </a:r>
            <a:r>
              <a:rPr lang="ko-KR" altLang="en-US" sz="1600" dirty="0" smtClean="0"/>
              <a:t>부여</a:t>
            </a:r>
            <a:r>
              <a:rPr lang="en-US" altLang="ko-KR" sz="1600" dirty="0" smtClean="0"/>
              <a:t>, frame </a:t>
            </a:r>
            <a:r>
              <a:rPr lang="ko-KR" altLang="en-US" sz="1600" dirty="0" smtClean="0"/>
              <a:t>마다 </a:t>
            </a:r>
            <a:r>
              <a:rPr lang="en-US" altLang="ko-KR" sz="1600" dirty="0" smtClean="0"/>
              <a:t>embedding vector</a:t>
            </a:r>
            <a:r>
              <a:rPr lang="ko-KR" altLang="en-US" sz="1600" dirty="0" smtClean="0"/>
              <a:t>에 가중치 부여</a:t>
            </a:r>
            <a:endParaRPr lang="ko-KR" altLang="en-US" sz="1600" dirty="0"/>
          </a:p>
        </p:txBody>
      </p:sp>
      <p:cxnSp>
        <p:nvCxnSpPr>
          <p:cNvPr id="40" name="직선 화살표 연결선 39"/>
          <p:cNvCxnSpPr>
            <a:stCxn id="17" idx="5"/>
            <a:endCxn id="19" idx="1"/>
          </p:cNvCxnSpPr>
          <p:nvPr/>
        </p:nvCxnSpPr>
        <p:spPr>
          <a:xfrm>
            <a:off x="4493151" y="3033903"/>
            <a:ext cx="29900" cy="237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69" idx="5"/>
            <a:endCxn id="71" idx="1"/>
          </p:cNvCxnSpPr>
          <p:nvPr/>
        </p:nvCxnSpPr>
        <p:spPr>
          <a:xfrm>
            <a:off x="7983513" y="3001593"/>
            <a:ext cx="29900" cy="237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그룹 114"/>
          <p:cNvGrpSpPr/>
          <p:nvPr/>
        </p:nvGrpSpPr>
        <p:grpSpPr>
          <a:xfrm>
            <a:off x="2638449" y="2184327"/>
            <a:ext cx="6531240" cy="4050344"/>
            <a:chOff x="1325038" y="2177935"/>
            <a:chExt cx="6531240" cy="4050344"/>
          </a:xfrm>
        </p:grpSpPr>
        <p:grpSp>
          <p:nvGrpSpPr>
            <p:cNvPr id="58" name="그룹 57"/>
            <p:cNvGrpSpPr/>
            <p:nvPr/>
          </p:nvGrpSpPr>
          <p:grpSpPr>
            <a:xfrm>
              <a:off x="1325038" y="2177935"/>
              <a:ext cx="2685011" cy="3633903"/>
              <a:chOff x="989214" y="2227190"/>
              <a:chExt cx="2685011" cy="3633903"/>
            </a:xfrm>
          </p:grpSpPr>
          <p:grpSp>
            <p:nvGrpSpPr>
              <p:cNvPr id="53" name="그룹 52"/>
              <p:cNvGrpSpPr/>
              <p:nvPr/>
            </p:nvGrpSpPr>
            <p:grpSpPr>
              <a:xfrm>
                <a:off x="989214" y="2227190"/>
                <a:ext cx="2685011" cy="3633903"/>
                <a:chOff x="1097280" y="2177935"/>
                <a:chExt cx="2685011" cy="3633903"/>
              </a:xfrm>
            </p:grpSpPr>
            <p:sp>
              <p:nvSpPr>
                <p:cNvPr id="51" name="직사각형 50"/>
                <p:cNvSpPr/>
                <p:nvPr/>
              </p:nvSpPr>
              <p:spPr>
                <a:xfrm>
                  <a:off x="1097280" y="2177935"/>
                  <a:ext cx="2685011" cy="3633903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52" name="그룹 51"/>
                <p:cNvGrpSpPr/>
                <p:nvPr/>
              </p:nvGrpSpPr>
              <p:grpSpPr>
                <a:xfrm>
                  <a:off x="1400403" y="2457720"/>
                  <a:ext cx="2191316" cy="2843101"/>
                  <a:chOff x="1400403" y="2457720"/>
                  <a:chExt cx="2191316" cy="2843101"/>
                </a:xfrm>
              </p:grpSpPr>
              <p:grpSp>
                <p:nvGrpSpPr>
                  <p:cNvPr id="47" name="그룹 46"/>
                  <p:cNvGrpSpPr/>
                  <p:nvPr/>
                </p:nvGrpSpPr>
                <p:grpSpPr>
                  <a:xfrm>
                    <a:off x="1400403" y="4000236"/>
                    <a:ext cx="2191316" cy="1300585"/>
                    <a:chOff x="868679" y="4664443"/>
                    <a:chExt cx="2191316" cy="1300585"/>
                  </a:xfrm>
                </p:grpSpPr>
                <p:sp>
                  <p:nvSpPr>
                    <p:cNvPr id="21" name="타원 20"/>
                    <p:cNvSpPr/>
                    <p:nvPr/>
                  </p:nvSpPr>
                  <p:spPr>
                    <a:xfrm>
                      <a:off x="868679" y="4664443"/>
                      <a:ext cx="374073" cy="374073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2" name="타원 21"/>
                    <p:cNvSpPr/>
                    <p:nvPr/>
                  </p:nvSpPr>
                  <p:spPr>
                    <a:xfrm>
                      <a:off x="1143695" y="5166333"/>
                      <a:ext cx="374073" cy="374073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3" name="타원 22"/>
                    <p:cNvSpPr/>
                    <p:nvPr/>
                  </p:nvSpPr>
                  <p:spPr>
                    <a:xfrm>
                      <a:off x="1547553" y="5590955"/>
                      <a:ext cx="374073" cy="374073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4" name="타원 23"/>
                    <p:cNvSpPr/>
                    <p:nvPr/>
                  </p:nvSpPr>
                  <p:spPr>
                    <a:xfrm>
                      <a:off x="2685922" y="5434432"/>
                      <a:ext cx="374073" cy="374073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5" name="타원 24"/>
                    <p:cNvSpPr/>
                    <p:nvPr/>
                  </p:nvSpPr>
                  <p:spPr>
                    <a:xfrm>
                      <a:off x="2101845" y="5294758"/>
                      <a:ext cx="374073" cy="374073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cxnSp>
                  <p:nvCxnSpPr>
                    <p:cNvPr id="27" name="직선 화살표 연결선 26"/>
                    <p:cNvCxnSpPr/>
                    <p:nvPr/>
                  </p:nvCxnSpPr>
                  <p:spPr>
                    <a:xfrm>
                      <a:off x="1113906" y="5038516"/>
                      <a:ext cx="108815" cy="14145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8" name="직선 화살표 연결선 27"/>
                    <p:cNvCxnSpPr/>
                    <p:nvPr/>
                  </p:nvCxnSpPr>
                  <p:spPr>
                    <a:xfrm>
                      <a:off x="1474123" y="5506800"/>
                      <a:ext cx="108815" cy="14145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9" name="직선 화살표 연결선 28"/>
                    <p:cNvCxnSpPr/>
                    <p:nvPr/>
                  </p:nvCxnSpPr>
                  <p:spPr>
                    <a:xfrm flipV="1">
                      <a:off x="1901592" y="5555859"/>
                      <a:ext cx="200253" cy="14806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2" name="직선 화살표 연결선 31"/>
                    <p:cNvCxnSpPr>
                      <a:endCxn id="24" idx="2"/>
                    </p:cNvCxnSpPr>
                    <p:nvPr/>
                  </p:nvCxnSpPr>
                  <p:spPr>
                    <a:xfrm>
                      <a:off x="2471177" y="5449047"/>
                      <a:ext cx="214745" cy="172422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8" name="그룹 47"/>
                  <p:cNvGrpSpPr/>
                  <p:nvPr/>
                </p:nvGrpSpPr>
                <p:grpSpPr>
                  <a:xfrm>
                    <a:off x="1454144" y="2457720"/>
                    <a:ext cx="2034065" cy="1696636"/>
                    <a:chOff x="1105593" y="2739107"/>
                    <a:chExt cx="2034065" cy="1696636"/>
                  </a:xfrm>
                </p:grpSpPr>
                <p:sp>
                  <p:nvSpPr>
                    <p:cNvPr id="16" name="타원 15"/>
                    <p:cNvSpPr/>
                    <p:nvPr/>
                  </p:nvSpPr>
                  <p:spPr>
                    <a:xfrm>
                      <a:off x="1105593" y="3134519"/>
                      <a:ext cx="374073" cy="374073"/>
                    </a:xfrm>
                    <a:prstGeom prst="ellipse">
                      <a:avLst/>
                    </a:prstGeom>
                    <a:solidFill>
                      <a:schemeClr val="accent5">
                        <a:lumMod val="75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7" name="타원 16"/>
                    <p:cNvSpPr/>
                    <p:nvPr/>
                  </p:nvSpPr>
                  <p:spPr>
                    <a:xfrm>
                      <a:off x="2284140" y="2989607"/>
                      <a:ext cx="374073" cy="374073"/>
                    </a:xfrm>
                    <a:prstGeom prst="ellipse">
                      <a:avLst/>
                    </a:prstGeom>
                    <a:solidFill>
                      <a:schemeClr val="accent5">
                        <a:lumMod val="75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8" name="타원 17"/>
                    <p:cNvSpPr/>
                    <p:nvPr/>
                  </p:nvSpPr>
                  <p:spPr>
                    <a:xfrm>
                      <a:off x="2765585" y="4061670"/>
                      <a:ext cx="374073" cy="374073"/>
                    </a:xfrm>
                    <a:prstGeom prst="ellipse">
                      <a:avLst/>
                    </a:prstGeom>
                    <a:solidFill>
                      <a:schemeClr val="accent5">
                        <a:lumMod val="75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19" name="타원 18"/>
                    <p:cNvSpPr/>
                    <p:nvPr/>
                  </p:nvSpPr>
                  <p:spPr>
                    <a:xfrm>
                      <a:off x="2578549" y="3491788"/>
                      <a:ext cx="374073" cy="374073"/>
                    </a:xfrm>
                    <a:prstGeom prst="ellipse">
                      <a:avLst/>
                    </a:prstGeom>
                    <a:solidFill>
                      <a:schemeClr val="accent5">
                        <a:lumMod val="75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sp>
                  <p:nvSpPr>
                    <p:cNvPr id="20" name="타원 19"/>
                    <p:cNvSpPr/>
                    <p:nvPr/>
                  </p:nvSpPr>
                  <p:spPr>
                    <a:xfrm>
                      <a:off x="1632066" y="2739107"/>
                      <a:ext cx="374073" cy="374073"/>
                    </a:xfrm>
                    <a:prstGeom prst="ellipse">
                      <a:avLst/>
                    </a:prstGeom>
                    <a:solidFill>
                      <a:schemeClr val="accent5">
                        <a:lumMod val="75000"/>
                      </a:schemeClr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/>
                    </a:p>
                  </p:txBody>
                </p:sp>
                <p:cxnSp>
                  <p:nvCxnSpPr>
                    <p:cNvPr id="34" name="직선 화살표 연결선 33"/>
                    <p:cNvCxnSpPr>
                      <a:stCxn id="16" idx="7"/>
                    </p:cNvCxnSpPr>
                    <p:nvPr/>
                  </p:nvCxnSpPr>
                  <p:spPr>
                    <a:xfrm flipV="1">
                      <a:off x="1424884" y="2999882"/>
                      <a:ext cx="207182" cy="189419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5"/>
                    </a:lnRef>
                    <a:fillRef idx="0">
                      <a:schemeClr val="accent5"/>
                    </a:fillRef>
                    <a:effectRef idx="0">
                      <a:schemeClr val="accent5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" name="직선 화살표 연결선 36"/>
                    <p:cNvCxnSpPr/>
                    <p:nvPr/>
                  </p:nvCxnSpPr>
                  <p:spPr>
                    <a:xfrm>
                      <a:off x="2006139" y="2954843"/>
                      <a:ext cx="282742" cy="13974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5"/>
                    </a:lnRef>
                    <a:fillRef idx="0">
                      <a:schemeClr val="accent5"/>
                    </a:fillRef>
                    <a:effectRef idx="0">
                      <a:schemeClr val="accent5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6" name="직선 화살표 연결선 45"/>
                    <p:cNvCxnSpPr/>
                    <p:nvPr/>
                  </p:nvCxnSpPr>
                  <p:spPr>
                    <a:xfrm>
                      <a:off x="2811466" y="3867195"/>
                      <a:ext cx="54782" cy="19447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sp>
            <p:nvSpPr>
              <p:cNvPr id="54" name="TextBox 53"/>
              <p:cNvSpPr txBox="1"/>
              <p:nvPr/>
            </p:nvSpPr>
            <p:spPr>
              <a:xfrm>
                <a:off x="2507379" y="2446282"/>
                <a:ext cx="673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/>
                  <a:t>Face A</a:t>
                </a:r>
                <a:endParaRPr lang="ko-KR" altLang="en-US" sz="1200" dirty="0"/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1383614" y="5307057"/>
                <a:ext cx="6730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smtClean="0"/>
                  <a:t>Face B</a:t>
                </a:r>
                <a:endParaRPr lang="ko-KR" altLang="en-US" sz="1200" dirty="0"/>
              </a:p>
            </p:txBody>
          </p:sp>
          <p:cxnSp>
            <p:nvCxnSpPr>
              <p:cNvPr id="57" name="직선 화살표 연결선 56"/>
              <p:cNvCxnSpPr>
                <a:stCxn id="17" idx="5"/>
                <a:endCxn id="19" idx="1"/>
              </p:cNvCxnSpPr>
              <p:nvPr/>
            </p:nvCxnSpPr>
            <p:spPr>
              <a:xfrm>
                <a:off x="2843916" y="3076766"/>
                <a:ext cx="29900" cy="23767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직사각형 63"/>
            <p:cNvSpPr/>
            <p:nvPr/>
          </p:nvSpPr>
          <p:spPr>
            <a:xfrm>
              <a:off x="4757705" y="2184327"/>
              <a:ext cx="3098573" cy="363390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6" name="직선 화살표 연결선 85"/>
            <p:cNvCxnSpPr>
              <a:stCxn id="51" idx="3"/>
              <a:endCxn id="64" idx="1"/>
            </p:cNvCxnSpPr>
            <p:nvPr/>
          </p:nvCxnSpPr>
          <p:spPr>
            <a:xfrm>
              <a:off x="4010049" y="3994887"/>
              <a:ext cx="747656" cy="63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9" name="그룹 108"/>
            <p:cNvGrpSpPr/>
            <p:nvPr/>
          </p:nvGrpSpPr>
          <p:grpSpPr>
            <a:xfrm>
              <a:off x="5118523" y="2364717"/>
              <a:ext cx="2636574" cy="3273122"/>
              <a:chOff x="4666428" y="2394683"/>
              <a:chExt cx="2636574" cy="3273122"/>
            </a:xfrm>
          </p:grpSpPr>
          <p:sp>
            <p:nvSpPr>
              <p:cNvPr id="88" name="타원 87"/>
              <p:cNvSpPr/>
              <p:nvPr/>
            </p:nvSpPr>
            <p:spPr>
              <a:xfrm>
                <a:off x="6670707" y="5293732"/>
                <a:ext cx="374073" cy="374073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2" name="그룹 101"/>
              <p:cNvGrpSpPr/>
              <p:nvPr/>
            </p:nvGrpSpPr>
            <p:grpSpPr>
              <a:xfrm>
                <a:off x="4666428" y="2394683"/>
                <a:ext cx="2636574" cy="3137774"/>
                <a:chOff x="4666428" y="2394683"/>
                <a:chExt cx="2636574" cy="3137774"/>
              </a:xfrm>
            </p:grpSpPr>
            <p:grpSp>
              <p:nvGrpSpPr>
                <p:cNvPr id="66" name="그룹 65"/>
                <p:cNvGrpSpPr/>
                <p:nvPr/>
              </p:nvGrpSpPr>
              <p:grpSpPr>
                <a:xfrm>
                  <a:off x="4666428" y="3997892"/>
                  <a:ext cx="2191316" cy="1300585"/>
                  <a:chOff x="868679" y="4664443"/>
                  <a:chExt cx="2191316" cy="1300585"/>
                </a:xfrm>
              </p:grpSpPr>
              <p:sp>
                <p:nvSpPr>
                  <p:cNvPr id="76" name="타원 75"/>
                  <p:cNvSpPr/>
                  <p:nvPr/>
                </p:nvSpPr>
                <p:spPr>
                  <a:xfrm>
                    <a:off x="868679" y="4664443"/>
                    <a:ext cx="374073" cy="374073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7" name="타원 76"/>
                  <p:cNvSpPr/>
                  <p:nvPr/>
                </p:nvSpPr>
                <p:spPr>
                  <a:xfrm>
                    <a:off x="1143695" y="5166333"/>
                    <a:ext cx="374073" cy="374073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8" name="타원 77"/>
                  <p:cNvSpPr/>
                  <p:nvPr/>
                </p:nvSpPr>
                <p:spPr>
                  <a:xfrm>
                    <a:off x="1547553" y="5590955"/>
                    <a:ext cx="374073" cy="374073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9" name="타원 78"/>
                  <p:cNvSpPr/>
                  <p:nvPr/>
                </p:nvSpPr>
                <p:spPr>
                  <a:xfrm>
                    <a:off x="2685922" y="5434432"/>
                    <a:ext cx="374073" cy="374073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0" name="타원 79"/>
                  <p:cNvSpPr/>
                  <p:nvPr/>
                </p:nvSpPr>
                <p:spPr>
                  <a:xfrm>
                    <a:off x="2101845" y="5294758"/>
                    <a:ext cx="374073" cy="374073"/>
                  </a:xfrm>
                  <a:prstGeom prst="ellipse">
                    <a:avLst/>
                  </a:prstGeom>
                  <a:solidFill>
                    <a:srgbClr val="C00000"/>
                  </a:solidFill>
                  <a:ln>
                    <a:solidFill>
                      <a:srgbClr val="C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81" name="직선 화살표 연결선 80"/>
                  <p:cNvCxnSpPr/>
                  <p:nvPr/>
                </p:nvCxnSpPr>
                <p:spPr>
                  <a:xfrm>
                    <a:off x="1113906" y="5038516"/>
                    <a:ext cx="108815" cy="14145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직선 화살표 연결선 81"/>
                  <p:cNvCxnSpPr/>
                  <p:nvPr/>
                </p:nvCxnSpPr>
                <p:spPr>
                  <a:xfrm>
                    <a:off x="1474123" y="5506800"/>
                    <a:ext cx="108815" cy="14145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직선 화살표 연결선 82"/>
                  <p:cNvCxnSpPr/>
                  <p:nvPr/>
                </p:nvCxnSpPr>
                <p:spPr>
                  <a:xfrm flipV="1">
                    <a:off x="1901592" y="5555859"/>
                    <a:ext cx="200253" cy="14806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직선 화살표 연결선 83"/>
                  <p:cNvCxnSpPr>
                    <a:endCxn id="79" idx="2"/>
                  </p:cNvCxnSpPr>
                  <p:nvPr/>
                </p:nvCxnSpPr>
                <p:spPr>
                  <a:xfrm>
                    <a:off x="2471177" y="5449047"/>
                    <a:ext cx="214745" cy="17242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7" name="그룹 66"/>
                <p:cNvGrpSpPr/>
                <p:nvPr/>
              </p:nvGrpSpPr>
              <p:grpSpPr>
                <a:xfrm>
                  <a:off x="4720169" y="2455376"/>
                  <a:ext cx="2034065" cy="1696636"/>
                  <a:chOff x="1105593" y="2739107"/>
                  <a:chExt cx="2034065" cy="1696636"/>
                </a:xfrm>
              </p:grpSpPr>
              <p:sp>
                <p:nvSpPr>
                  <p:cNvPr id="68" name="타원 67"/>
                  <p:cNvSpPr/>
                  <p:nvPr/>
                </p:nvSpPr>
                <p:spPr>
                  <a:xfrm>
                    <a:off x="1105593" y="3134519"/>
                    <a:ext cx="374073" cy="374073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9" name="타원 68"/>
                  <p:cNvSpPr/>
                  <p:nvPr/>
                </p:nvSpPr>
                <p:spPr>
                  <a:xfrm>
                    <a:off x="2284140" y="2989607"/>
                    <a:ext cx="374073" cy="374073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0" name="타원 69"/>
                  <p:cNvSpPr/>
                  <p:nvPr/>
                </p:nvSpPr>
                <p:spPr>
                  <a:xfrm>
                    <a:off x="2765585" y="4061670"/>
                    <a:ext cx="374073" cy="374073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1" name="타원 70"/>
                  <p:cNvSpPr/>
                  <p:nvPr/>
                </p:nvSpPr>
                <p:spPr>
                  <a:xfrm>
                    <a:off x="2578549" y="3491788"/>
                    <a:ext cx="374073" cy="374073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2" name="타원 71"/>
                  <p:cNvSpPr/>
                  <p:nvPr/>
                </p:nvSpPr>
                <p:spPr>
                  <a:xfrm>
                    <a:off x="1632066" y="2739107"/>
                    <a:ext cx="374073" cy="374073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73" name="직선 화살표 연결선 72"/>
                  <p:cNvCxnSpPr>
                    <a:stCxn id="68" idx="7"/>
                  </p:cNvCxnSpPr>
                  <p:nvPr/>
                </p:nvCxnSpPr>
                <p:spPr>
                  <a:xfrm flipV="1">
                    <a:off x="1424884" y="2999882"/>
                    <a:ext cx="207182" cy="18941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직선 화살표 연결선 73"/>
                  <p:cNvCxnSpPr/>
                  <p:nvPr/>
                </p:nvCxnSpPr>
                <p:spPr>
                  <a:xfrm>
                    <a:off x="2006139" y="2954843"/>
                    <a:ext cx="282742" cy="13974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직선 화살표 연결선 74"/>
                  <p:cNvCxnSpPr/>
                  <p:nvPr/>
                </p:nvCxnSpPr>
                <p:spPr>
                  <a:xfrm>
                    <a:off x="2811466" y="3867195"/>
                    <a:ext cx="54782" cy="19447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1" name="TextBox 60"/>
                <p:cNvSpPr txBox="1"/>
                <p:nvPr/>
              </p:nvSpPr>
              <p:spPr>
                <a:xfrm>
                  <a:off x="5881470" y="2394683"/>
                  <a:ext cx="67307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/>
                    <a:t>Face A</a:t>
                  </a:r>
                  <a:endParaRPr lang="ko-KR" altLang="en-US" sz="1200" dirty="0"/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4757705" y="5255458"/>
                  <a:ext cx="67307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200" dirty="0" smtClean="0"/>
                    <a:t>Face B</a:t>
                  </a:r>
                  <a:endParaRPr lang="ko-KR" altLang="en-US" sz="1200" dirty="0"/>
                </a:p>
              </p:txBody>
            </p:sp>
            <p:cxnSp>
              <p:nvCxnSpPr>
                <p:cNvPr id="89" name="직선 화살표 연결선 88"/>
                <p:cNvCxnSpPr>
                  <a:stCxn id="79" idx="4"/>
                  <a:endCxn id="88" idx="0"/>
                </p:cNvCxnSpPr>
                <p:nvPr/>
              </p:nvCxnSpPr>
              <p:spPr>
                <a:xfrm>
                  <a:off x="6670708" y="5141954"/>
                  <a:ext cx="187036" cy="151778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2"/>
                </a:lnRef>
                <a:fillRef idx="0">
                  <a:schemeClr val="accent2"/>
                </a:fillRef>
                <a:effectRef idx="0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93" name="타원 92"/>
                <p:cNvSpPr/>
                <p:nvPr/>
              </p:nvSpPr>
              <p:spPr>
                <a:xfrm>
                  <a:off x="6928929" y="3964975"/>
                  <a:ext cx="374073" cy="374073"/>
                </a:xfrm>
                <a:prstGeom prst="ellipse">
                  <a:avLst/>
                </a:prstGeom>
                <a:solidFill>
                  <a:srgbClr val="C00000"/>
                </a:solidFill>
                <a:ln>
                  <a:solidFill>
                    <a:srgbClr val="C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97" name="직선 화살표 연결선 96"/>
                <p:cNvCxnSpPr>
                  <a:stCxn id="70" idx="6"/>
                </p:cNvCxnSpPr>
                <p:nvPr/>
              </p:nvCxnSpPr>
              <p:spPr>
                <a:xfrm>
                  <a:off x="6754234" y="3964976"/>
                  <a:ext cx="174695" cy="135365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11" name="TextBox 110"/>
            <p:cNvSpPr txBox="1"/>
            <p:nvPr/>
          </p:nvSpPr>
          <p:spPr>
            <a:xfrm>
              <a:off x="1619836" y="5858947"/>
              <a:ext cx="2199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Frame1~frame N-1</a:t>
              </a:r>
              <a:endParaRPr lang="ko-KR" alt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5362380" y="5852424"/>
              <a:ext cx="19784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Frame1~frame N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9690610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438</Words>
  <Application>Microsoft Office PowerPoint</Application>
  <PresentationFormat>와이드스크린</PresentationFormat>
  <Paragraphs>136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HY헤드라인M</vt:lpstr>
      <vt:lpstr>맑은 고딕</vt:lpstr>
      <vt:lpstr>함초롬돋움</vt:lpstr>
      <vt:lpstr>Arial</vt:lpstr>
      <vt:lpstr>Office 테마</vt:lpstr>
      <vt:lpstr>PowerPoint 프레젠테이션</vt:lpstr>
      <vt:lpstr>목 차</vt:lpstr>
      <vt:lpstr>Face Classification Face Detection + Facenet</vt:lpstr>
      <vt:lpstr>Face Classification (단순 거리 비교)</vt:lpstr>
      <vt:lpstr>Face Classification (단순 거리 비교 문제점)</vt:lpstr>
      <vt:lpstr>Face Classification </vt:lpstr>
      <vt:lpstr>Face Classification </vt:lpstr>
      <vt:lpstr>Face Classification (향후 계획) </vt:lpstr>
      <vt:lpstr>Face Classification (향후 계획) 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32</cp:revision>
  <dcterms:created xsi:type="dcterms:W3CDTF">2019-02-13T08:56:28Z</dcterms:created>
  <dcterms:modified xsi:type="dcterms:W3CDTF">2019-02-15T06:40:04Z</dcterms:modified>
</cp:coreProperties>
</file>